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BD307-D2B1-4B9F-866D-0E77D76B4EA6}" v="9" dt="2020-12-29T13:25:03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3BD606-A843-446A-B8C6-3836BD0FD8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B49E0B-AA48-4F51-8D76-63CEB5150515}">
      <dgm:prSet/>
      <dgm:spPr/>
      <dgm:t>
        <a:bodyPr/>
        <a:lstStyle/>
        <a:p>
          <a:r>
            <a:rPr lang="nl-NL"/>
            <a:t>kwaliteitsbewaking, methodisch proces</a:t>
          </a:r>
          <a:endParaRPr lang="en-US"/>
        </a:p>
      </dgm:t>
    </dgm:pt>
    <dgm:pt modelId="{A9BD24FE-B3A0-4BE9-8A9C-DBE3551FCE64}" type="parTrans" cxnId="{2B4D1D9A-480F-45C5-88DF-3D8C756638B2}">
      <dgm:prSet/>
      <dgm:spPr/>
      <dgm:t>
        <a:bodyPr/>
        <a:lstStyle/>
        <a:p>
          <a:endParaRPr lang="en-US"/>
        </a:p>
      </dgm:t>
    </dgm:pt>
    <dgm:pt modelId="{308AFB8F-CB72-47F5-991D-04328F736037}" type="sibTrans" cxnId="{2B4D1D9A-480F-45C5-88DF-3D8C756638B2}">
      <dgm:prSet/>
      <dgm:spPr/>
      <dgm:t>
        <a:bodyPr/>
        <a:lstStyle/>
        <a:p>
          <a:endParaRPr lang="en-US"/>
        </a:p>
      </dgm:t>
    </dgm:pt>
    <dgm:pt modelId="{E480B2C9-990B-415F-9BC7-47A6AB5CE74B}">
      <dgm:prSet/>
      <dgm:spPr/>
      <dgm:t>
        <a:bodyPr/>
        <a:lstStyle/>
        <a:p>
          <a:r>
            <a:rPr lang="nl-NL"/>
            <a:t>Interne en externe kwaliteitsbewaking</a:t>
          </a:r>
          <a:endParaRPr lang="en-US"/>
        </a:p>
      </dgm:t>
    </dgm:pt>
    <dgm:pt modelId="{14FFF9A7-6ABB-4029-8E33-D4DD58452F76}" type="parTrans" cxnId="{EDB9E403-BFD1-48CA-A1C5-92122C5B0AE9}">
      <dgm:prSet/>
      <dgm:spPr/>
      <dgm:t>
        <a:bodyPr/>
        <a:lstStyle/>
        <a:p>
          <a:endParaRPr lang="en-US"/>
        </a:p>
      </dgm:t>
    </dgm:pt>
    <dgm:pt modelId="{5AEE6EE0-C407-44E9-A7DA-0D7926721956}" type="sibTrans" cxnId="{EDB9E403-BFD1-48CA-A1C5-92122C5B0AE9}">
      <dgm:prSet/>
      <dgm:spPr/>
      <dgm:t>
        <a:bodyPr/>
        <a:lstStyle/>
        <a:p>
          <a:endParaRPr lang="en-US"/>
        </a:p>
      </dgm:t>
    </dgm:pt>
    <dgm:pt modelId="{CF7086A2-7E69-4ACF-AA0F-3D9F3543BB10}">
      <dgm:prSet/>
      <dgm:spPr/>
      <dgm:t>
        <a:bodyPr/>
        <a:lstStyle/>
        <a:p>
          <a:r>
            <a:rPr lang="nl-NL"/>
            <a:t>Methoden voor kwaliteitsbewaking</a:t>
          </a:r>
          <a:endParaRPr lang="en-US"/>
        </a:p>
      </dgm:t>
    </dgm:pt>
    <dgm:pt modelId="{F559147B-DFCA-4B0A-B133-4B3D971DB3F6}" type="parTrans" cxnId="{97152E52-9919-4E36-9177-355F3C5CB4DA}">
      <dgm:prSet/>
      <dgm:spPr/>
      <dgm:t>
        <a:bodyPr/>
        <a:lstStyle/>
        <a:p>
          <a:endParaRPr lang="en-US"/>
        </a:p>
      </dgm:t>
    </dgm:pt>
    <dgm:pt modelId="{DC6E6339-4D85-4C89-9976-6DE555B46178}" type="sibTrans" cxnId="{97152E52-9919-4E36-9177-355F3C5CB4DA}">
      <dgm:prSet/>
      <dgm:spPr/>
      <dgm:t>
        <a:bodyPr/>
        <a:lstStyle/>
        <a:p>
          <a:endParaRPr lang="en-US"/>
        </a:p>
      </dgm:t>
    </dgm:pt>
    <dgm:pt modelId="{35048D85-0B92-4E27-89B2-94F9C3437834}">
      <dgm:prSet/>
      <dgm:spPr/>
      <dgm:t>
        <a:bodyPr/>
        <a:lstStyle/>
        <a:p>
          <a:r>
            <a:rPr lang="nl-NL"/>
            <a:t>Standaarden en protocollen</a:t>
          </a:r>
          <a:endParaRPr lang="en-US"/>
        </a:p>
      </dgm:t>
    </dgm:pt>
    <dgm:pt modelId="{97014D40-46D7-4AF2-B9CE-D37C7F38A767}" type="parTrans" cxnId="{E5A31D66-00C3-49CD-80BA-31DD8C7598EB}">
      <dgm:prSet/>
      <dgm:spPr/>
      <dgm:t>
        <a:bodyPr/>
        <a:lstStyle/>
        <a:p>
          <a:endParaRPr lang="en-US"/>
        </a:p>
      </dgm:t>
    </dgm:pt>
    <dgm:pt modelId="{2F9F8983-BD45-4A53-8DE3-13C935F6297B}" type="sibTrans" cxnId="{E5A31D66-00C3-49CD-80BA-31DD8C7598EB}">
      <dgm:prSet/>
      <dgm:spPr/>
      <dgm:t>
        <a:bodyPr/>
        <a:lstStyle/>
        <a:p>
          <a:endParaRPr lang="en-US"/>
        </a:p>
      </dgm:t>
    </dgm:pt>
    <dgm:pt modelId="{B39C10B1-E2A9-47B6-A4F3-994385AB10B7}">
      <dgm:prSet/>
      <dgm:spPr/>
      <dgm:t>
        <a:bodyPr/>
        <a:lstStyle/>
        <a:p>
          <a:r>
            <a:rPr lang="nl-NL"/>
            <a:t>Rol deskundigen bij kwaliteitsbevordering</a:t>
          </a:r>
          <a:endParaRPr lang="en-US"/>
        </a:p>
      </dgm:t>
    </dgm:pt>
    <dgm:pt modelId="{1E83950E-FE8F-4542-B40A-22B3B3970400}" type="parTrans" cxnId="{33D4F133-CAB9-4580-9385-31FE5E452F91}">
      <dgm:prSet/>
      <dgm:spPr/>
      <dgm:t>
        <a:bodyPr/>
        <a:lstStyle/>
        <a:p>
          <a:endParaRPr lang="en-US"/>
        </a:p>
      </dgm:t>
    </dgm:pt>
    <dgm:pt modelId="{3A6CB4DD-510B-4F0F-B0AB-6D69DF012D09}" type="sibTrans" cxnId="{33D4F133-CAB9-4580-9385-31FE5E452F91}">
      <dgm:prSet/>
      <dgm:spPr/>
      <dgm:t>
        <a:bodyPr/>
        <a:lstStyle/>
        <a:p>
          <a:endParaRPr lang="en-US"/>
        </a:p>
      </dgm:t>
    </dgm:pt>
    <dgm:pt modelId="{C08EA493-523F-45C6-8588-E4101E7B4178}" type="pres">
      <dgm:prSet presAssocID="{483BD606-A843-446A-B8C6-3836BD0FD829}" presName="linear" presStyleCnt="0">
        <dgm:presLayoutVars>
          <dgm:animLvl val="lvl"/>
          <dgm:resizeHandles val="exact"/>
        </dgm:presLayoutVars>
      </dgm:prSet>
      <dgm:spPr/>
    </dgm:pt>
    <dgm:pt modelId="{6F6C973A-045A-4293-9BD8-30A5BB5D33D9}" type="pres">
      <dgm:prSet presAssocID="{84B49E0B-AA48-4F51-8D76-63CEB515051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3DAE899-737C-448E-B3B4-AC63F5983D0F}" type="pres">
      <dgm:prSet presAssocID="{308AFB8F-CB72-47F5-991D-04328F736037}" presName="spacer" presStyleCnt="0"/>
      <dgm:spPr/>
    </dgm:pt>
    <dgm:pt modelId="{38551364-FA98-4768-9185-8E1B32A32EB5}" type="pres">
      <dgm:prSet presAssocID="{E480B2C9-990B-415F-9BC7-47A6AB5CE74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A6533AA-CB28-4864-B735-B1C121A4C766}" type="pres">
      <dgm:prSet presAssocID="{5AEE6EE0-C407-44E9-A7DA-0D7926721956}" presName="spacer" presStyleCnt="0"/>
      <dgm:spPr/>
    </dgm:pt>
    <dgm:pt modelId="{C4A0ECE1-DE65-442B-A21C-F642AFD6F654}" type="pres">
      <dgm:prSet presAssocID="{CF7086A2-7E69-4ACF-AA0F-3D9F3543BB1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848ABAB-DB4A-4599-97EF-4A1DBE94C0D1}" type="pres">
      <dgm:prSet presAssocID="{DC6E6339-4D85-4C89-9976-6DE555B46178}" presName="spacer" presStyleCnt="0"/>
      <dgm:spPr/>
    </dgm:pt>
    <dgm:pt modelId="{17D43E6E-76EF-4A8E-A499-59ACE302D680}" type="pres">
      <dgm:prSet presAssocID="{35048D85-0B92-4E27-89B2-94F9C343783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23BAA0E-D92D-434D-8ABC-90BB57EF69AF}" type="pres">
      <dgm:prSet presAssocID="{2F9F8983-BD45-4A53-8DE3-13C935F6297B}" presName="spacer" presStyleCnt="0"/>
      <dgm:spPr/>
    </dgm:pt>
    <dgm:pt modelId="{7323D444-8B96-49B8-AED3-BBF5ECB6CE59}" type="pres">
      <dgm:prSet presAssocID="{B39C10B1-E2A9-47B6-A4F3-994385AB10B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DB9E403-BFD1-48CA-A1C5-92122C5B0AE9}" srcId="{483BD606-A843-446A-B8C6-3836BD0FD829}" destId="{E480B2C9-990B-415F-9BC7-47A6AB5CE74B}" srcOrd="1" destOrd="0" parTransId="{14FFF9A7-6ABB-4029-8E33-D4DD58452F76}" sibTransId="{5AEE6EE0-C407-44E9-A7DA-0D7926721956}"/>
    <dgm:cxn modelId="{C5C04916-FCF9-4335-AA94-3BF1D9F5730E}" type="presOf" srcId="{35048D85-0B92-4E27-89B2-94F9C3437834}" destId="{17D43E6E-76EF-4A8E-A499-59ACE302D680}" srcOrd="0" destOrd="0" presId="urn:microsoft.com/office/officeart/2005/8/layout/vList2"/>
    <dgm:cxn modelId="{9B988229-6EFE-413B-8F12-E04F1FA31EF6}" type="presOf" srcId="{E480B2C9-990B-415F-9BC7-47A6AB5CE74B}" destId="{38551364-FA98-4768-9185-8E1B32A32EB5}" srcOrd="0" destOrd="0" presId="urn:microsoft.com/office/officeart/2005/8/layout/vList2"/>
    <dgm:cxn modelId="{33D4F133-CAB9-4580-9385-31FE5E452F91}" srcId="{483BD606-A843-446A-B8C6-3836BD0FD829}" destId="{B39C10B1-E2A9-47B6-A4F3-994385AB10B7}" srcOrd="4" destOrd="0" parTransId="{1E83950E-FE8F-4542-B40A-22B3B3970400}" sibTransId="{3A6CB4DD-510B-4F0F-B0AB-6D69DF012D09}"/>
    <dgm:cxn modelId="{DA742438-2EEA-4B18-92B4-0DDB90614400}" type="presOf" srcId="{CF7086A2-7E69-4ACF-AA0F-3D9F3543BB10}" destId="{C4A0ECE1-DE65-442B-A21C-F642AFD6F654}" srcOrd="0" destOrd="0" presId="urn:microsoft.com/office/officeart/2005/8/layout/vList2"/>
    <dgm:cxn modelId="{E5A31D66-00C3-49CD-80BA-31DD8C7598EB}" srcId="{483BD606-A843-446A-B8C6-3836BD0FD829}" destId="{35048D85-0B92-4E27-89B2-94F9C3437834}" srcOrd="3" destOrd="0" parTransId="{97014D40-46D7-4AF2-B9CE-D37C7F38A767}" sibTransId="{2F9F8983-BD45-4A53-8DE3-13C935F6297B}"/>
    <dgm:cxn modelId="{4932104F-2C21-4851-86F5-A8FB0508C2DB}" type="presOf" srcId="{B39C10B1-E2A9-47B6-A4F3-994385AB10B7}" destId="{7323D444-8B96-49B8-AED3-BBF5ECB6CE59}" srcOrd="0" destOrd="0" presId="urn:microsoft.com/office/officeart/2005/8/layout/vList2"/>
    <dgm:cxn modelId="{97152E52-9919-4E36-9177-355F3C5CB4DA}" srcId="{483BD606-A843-446A-B8C6-3836BD0FD829}" destId="{CF7086A2-7E69-4ACF-AA0F-3D9F3543BB10}" srcOrd="2" destOrd="0" parTransId="{F559147B-DFCA-4B0A-B133-4B3D971DB3F6}" sibTransId="{DC6E6339-4D85-4C89-9976-6DE555B46178}"/>
    <dgm:cxn modelId="{2B4D1D9A-480F-45C5-88DF-3D8C756638B2}" srcId="{483BD606-A843-446A-B8C6-3836BD0FD829}" destId="{84B49E0B-AA48-4F51-8D76-63CEB5150515}" srcOrd="0" destOrd="0" parTransId="{A9BD24FE-B3A0-4BE9-8A9C-DBE3551FCE64}" sibTransId="{308AFB8F-CB72-47F5-991D-04328F736037}"/>
    <dgm:cxn modelId="{19EEB8A0-B7F7-4AB5-9895-E852388E90A7}" type="presOf" srcId="{483BD606-A843-446A-B8C6-3836BD0FD829}" destId="{C08EA493-523F-45C6-8588-E4101E7B4178}" srcOrd="0" destOrd="0" presId="urn:microsoft.com/office/officeart/2005/8/layout/vList2"/>
    <dgm:cxn modelId="{35283CDA-1F76-4371-8B37-B98CEF6C2ECB}" type="presOf" srcId="{84B49E0B-AA48-4F51-8D76-63CEB5150515}" destId="{6F6C973A-045A-4293-9BD8-30A5BB5D33D9}" srcOrd="0" destOrd="0" presId="urn:microsoft.com/office/officeart/2005/8/layout/vList2"/>
    <dgm:cxn modelId="{C1B472B4-CF5F-45B6-9EF6-3F17D5080747}" type="presParOf" srcId="{C08EA493-523F-45C6-8588-E4101E7B4178}" destId="{6F6C973A-045A-4293-9BD8-30A5BB5D33D9}" srcOrd="0" destOrd="0" presId="urn:microsoft.com/office/officeart/2005/8/layout/vList2"/>
    <dgm:cxn modelId="{F4CBAEAF-FF1F-44A0-99CD-D72387FD197C}" type="presParOf" srcId="{C08EA493-523F-45C6-8588-E4101E7B4178}" destId="{53DAE899-737C-448E-B3B4-AC63F5983D0F}" srcOrd="1" destOrd="0" presId="urn:microsoft.com/office/officeart/2005/8/layout/vList2"/>
    <dgm:cxn modelId="{709A265B-7E09-44F8-A49D-A8486C37B656}" type="presParOf" srcId="{C08EA493-523F-45C6-8588-E4101E7B4178}" destId="{38551364-FA98-4768-9185-8E1B32A32EB5}" srcOrd="2" destOrd="0" presId="urn:microsoft.com/office/officeart/2005/8/layout/vList2"/>
    <dgm:cxn modelId="{476064CB-7596-4DA4-ACBA-CCB1FCB1F32E}" type="presParOf" srcId="{C08EA493-523F-45C6-8588-E4101E7B4178}" destId="{FA6533AA-CB28-4864-B735-B1C121A4C766}" srcOrd="3" destOrd="0" presId="urn:microsoft.com/office/officeart/2005/8/layout/vList2"/>
    <dgm:cxn modelId="{177F742F-E350-4589-BA13-B62F0C0885C5}" type="presParOf" srcId="{C08EA493-523F-45C6-8588-E4101E7B4178}" destId="{C4A0ECE1-DE65-442B-A21C-F642AFD6F654}" srcOrd="4" destOrd="0" presId="urn:microsoft.com/office/officeart/2005/8/layout/vList2"/>
    <dgm:cxn modelId="{54D0C746-CAFF-49F9-A16D-BDFD806E4E88}" type="presParOf" srcId="{C08EA493-523F-45C6-8588-E4101E7B4178}" destId="{3848ABAB-DB4A-4599-97EF-4A1DBE94C0D1}" srcOrd="5" destOrd="0" presId="urn:microsoft.com/office/officeart/2005/8/layout/vList2"/>
    <dgm:cxn modelId="{82330F13-0E7C-4357-B750-E0B04B6CE828}" type="presParOf" srcId="{C08EA493-523F-45C6-8588-E4101E7B4178}" destId="{17D43E6E-76EF-4A8E-A499-59ACE302D680}" srcOrd="6" destOrd="0" presId="urn:microsoft.com/office/officeart/2005/8/layout/vList2"/>
    <dgm:cxn modelId="{8C35FCE1-3F23-46F1-89B2-5894257C10A1}" type="presParOf" srcId="{C08EA493-523F-45C6-8588-E4101E7B4178}" destId="{123BAA0E-D92D-434D-8ABC-90BB57EF69AF}" srcOrd="7" destOrd="0" presId="urn:microsoft.com/office/officeart/2005/8/layout/vList2"/>
    <dgm:cxn modelId="{91AAA654-0B51-42C3-932F-0EF068020927}" type="presParOf" srcId="{C08EA493-523F-45C6-8588-E4101E7B4178}" destId="{7323D444-8B96-49B8-AED3-BBF5ECB6CE5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C973A-045A-4293-9BD8-30A5BB5D33D9}">
      <dsp:nvSpPr>
        <dsp:cNvPr id="0" name=""/>
        <dsp:cNvSpPr/>
      </dsp:nvSpPr>
      <dsp:spPr>
        <a:xfrm>
          <a:off x="0" y="214936"/>
          <a:ext cx="585541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kwaliteitsbewaking, methodisch proces</a:t>
          </a:r>
          <a:endParaRPr lang="en-US" sz="2600" kern="1200"/>
        </a:p>
      </dsp:txBody>
      <dsp:txXfrm>
        <a:off x="30442" y="245378"/>
        <a:ext cx="5794531" cy="562726"/>
      </dsp:txXfrm>
    </dsp:sp>
    <dsp:sp modelId="{38551364-FA98-4768-9185-8E1B32A32EB5}">
      <dsp:nvSpPr>
        <dsp:cNvPr id="0" name=""/>
        <dsp:cNvSpPr/>
      </dsp:nvSpPr>
      <dsp:spPr>
        <a:xfrm>
          <a:off x="0" y="913427"/>
          <a:ext cx="585541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Interne en externe kwaliteitsbewaking</a:t>
          </a:r>
          <a:endParaRPr lang="en-US" sz="2600" kern="1200"/>
        </a:p>
      </dsp:txBody>
      <dsp:txXfrm>
        <a:off x="30442" y="943869"/>
        <a:ext cx="5794531" cy="562726"/>
      </dsp:txXfrm>
    </dsp:sp>
    <dsp:sp modelId="{C4A0ECE1-DE65-442B-A21C-F642AFD6F654}">
      <dsp:nvSpPr>
        <dsp:cNvPr id="0" name=""/>
        <dsp:cNvSpPr/>
      </dsp:nvSpPr>
      <dsp:spPr>
        <a:xfrm>
          <a:off x="0" y="1611917"/>
          <a:ext cx="585541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Methoden voor kwaliteitsbewaking</a:t>
          </a:r>
          <a:endParaRPr lang="en-US" sz="2600" kern="1200"/>
        </a:p>
      </dsp:txBody>
      <dsp:txXfrm>
        <a:off x="30442" y="1642359"/>
        <a:ext cx="5794531" cy="562726"/>
      </dsp:txXfrm>
    </dsp:sp>
    <dsp:sp modelId="{17D43E6E-76EF-4A8E-A499-59ACE302D680}">
      <dsp:nvSpPr>
        <dsp:cNvPr id="0" name=""/>
        <dsp:cNvSpPr/>
      </dsp:nvSpPr>
      <dsp:spPr>
        <a:xfrm>
          <a:off x="0" y="2310407"/>
          <a:ext cx="585541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Standaarden en protocollen</a:t>
          </a:r>
          <a:endParaRPr lang="en-US" sz="2600" kern="1200"/>
        </a:p>
      </dsp:txBody>
      <dsp:txXfrm>
        <a:off x="30442" y="2340849"/>
        <a:ext cx="5794531" cy="562726"/>
      </dsp:txXfrm>
    </dsp:sp>
    <dsp:sp modelId="{7323D444-8B96-49B8-AED3-BBF5ECB6CE59}">
      <dsp:nvSpPr>
        <dsp:cNvPr id="0" name=""/>
        <dsp:cNvSpPr/>
      </dsp:nvSpPr>
      <dsp:spPr>
        <a:xfrm>
          <a:off x="0" y="3008897"/>
          <a:ext cx="5855415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Rol deskundigen bij kwaliteitsbevordering</a:t>
          </a:r>
          <a:endParaRPr lang="en-US" sz="2600" kern="1200"/>
        </a:p>
      </dsp:txBody>
      <dsp:txXfrm>
        <a:off x="30442" y="3039339"/>
        <a:ext cx="5794531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04111-946B-49B3-A99D-13B3260F5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AC6277-8EF9-45A5-9EB8-8E9B3418C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177338-02A8-4CCA-816A-28DB6E81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9CF1A6-5669-43DA-8A8D-8689AEA6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F7C524-AFD0-4DDA-89DB-3C34E0E6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82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BF4BC-7E24-4B8C-B37F-6AA6C22F0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3A6255-9F3D-4080-8BB4-364F8AAFF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0E6715-6AC6-4BCF-807F-A1E25C38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8456A4-02AB-44E4-BB38-521F476F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3D6F74-C424-4E69-89BA-88463E71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75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CC6EBB-FB64-49E0-B52B-5A478E8D8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92B149-0424-479B-A2E5-08963AED3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60DFB2-99BF-4030-B819-0DDD75C8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63E9C4-9C2B-47D8-A47A-BD5BFD0F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CBBCFD-3BD4-496A-9754-238594E15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12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7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C6345-D561-4490-98B9-B9302889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56D5E1-E8D2-497D-8306-57E962F4B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A75422-633D-46BD-8B0A-2F3D2C7E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56DDF3-7994-425F-87F4-D74232CE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F797AC-AD73-4E83-A552-AF665B7B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893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BEEC7-6981-491A-B4E7-449C3E96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CB8BD7-B29E-405E-A4BD-C202A2875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4BFF65-7900-4425-94E7-BEEF3C45C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B9E7A6-D2B7-4559-AE40-2A686E65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F86C70-0CAD-4E99-9AC5-0DC1E045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6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9A004-78DA-4FE8-8EC5-F245DA5D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DF57BA-F300-4E63-850B-911278B28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972510-8D3F-4701-A4C3-CA5026D4A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FB1D8A-627B-42DB-B039-AF3BC1CD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917A45B-9503-4ECA-A292-3986C5A3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D2C634-53E4-4570-9BBD-ABD51E84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47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FAF2A-3657-4652-979C-A8B6F53C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256893-7AD9-4913-9D19-7F5CAC5B0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591E9D-C1FB-4862-B05E-33A5AB805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77CFEF-FB1E-49E4-AD44-4FE5BF183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D4E64D-A29F-4A89-A757-2EAC574CE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E31E1E2-F60A-4A0B-98B7-FCB435F3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F45ACB4-E51D-47E1-B83F-5CF861FB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E8A9BCA-C6C8-4A3D-AE0C-E4E00706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8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8A300-AF40-4B7D-ADDF-9C8813AEA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160776F-5601-4D00-80B2-8FD288AC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9618A3-DD45-4729-8DEE-F5256865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D4A619-4367-410D-B246-BF30C1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01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ADD51C2-059B-4C7A-ABD3-2AE85718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86710D-BEF6-479E-963F-C49AD076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6C964E-B006-4FC7-BF5B-3E2E6BC6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270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79691-5962-46B2-878A-FA8984D67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9B9539-E355-454D-B51E-A42C47709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01D205-DDB3-476F-9382-72477C5F4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E7E2ED-9DD0-415C-AB05-7988EB5D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6C2A8B-A97C-4795-8C43-BA9D8ACF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DE5ADD-14C8-4684-88D2-59377A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5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E7387-A39F-4809-9313-D5D46C3E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063706-72D6-4679-8E83-A7A9EA3201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A0EC81-EFA8-4859-8CC7-8204D8E22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E3EFD5-9EDC-42D1-AA40-F63E7FCB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D8B7F4-2B93-44E7-8219-70E38CB5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482BC32-14ED-48E3-B53D-C7E2E7B2E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83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13E807F-B79C-4521-A406-8615AF02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785CF4-50B5-4F4C-A340-E3B284CC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828C88-E281-4E51-A5E3-42B2B917E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97E0-E534-484F-82FF-65B7345CFF60}" type="datetimeFigureOut">
              <a:rPr lang="nl-NL" smtClean="0"/>
              <a:t>2-2-2021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CF142-838B-4D3A-9D7F-63069BF10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929DC8-9351-4599-86D6-B40CE89E5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E4AB-FFD5-4BE2-ABEC-586D5AE03A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85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4.sv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257C6-A661-4BD8-A866-9276C63E3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92212"/>
          </a:xfrm>
        </p:spPr>
        <p:txBody>
          <a:bodyPr/>
          <a:lstStyle/>
          <a:p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Kwaliteitszorg deel 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D27EBF-74DA-4FA4-8B5C-DED5128F8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000" b="1" dirty="0">
                <a:solidFill>
                  <a:schemeClr val="accent1">
                    <a:lumMod val="75000"/>
                  </a:schemeClr>
                </a:solidFill>
              </a:rPr>
              <a:t>Modellen en methoden van kwaliteitsbewaking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1CE45E-B8AD-4AE0-B681-81A8CF9A5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9050" y="57356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0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Beoordeling: 3 sterren met effen opvulling">
            <a:extLst>
              <a:ext uri="{FF2B5EF4-FFF2-40B4-BE49-F238E27FC236}">
                <a16:creationId xmlns:a16="http://schemas.microsoft.com/office/drawing/2014/main" id="{853CFC50-EFC5-4F9D-864D-C4B1E4019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2039" y="1416605"/>
            <a:ext cx="3995592" cy="399559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03C4A6-CDE2-40CA-93D6-4E9A0343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nl-NL" dirty="0"/>
              <a:t>Modellen en methoden van kwaliteitsbewaking</a:t>
            </a:r>
          </a:p>
        </p:txBody>
      </p:sp>
      <p:graphicFrame>
        <p:nvGraphicFramePr>
          <p:cNvPr id="9" name="Tijdelijke aanduiding voor inhoud 2">
            <a:extLst>
              <a:ext uri="{FF2B5EF4-FFF2-40B4-BE49-F238E27FC236}">
                <a16:creationId xmlns:a16="http://schemas.microsoft.com/office/drawing/2014/main" id="{22135F6C-6527-463B-A2AA-BFE444659C63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282520" y="2367092"/>
          <a:ext cx="5855415" cy="3847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DDC399-DBE8-4A27-9BE8-B9DAFD543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6975" y="6011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23650F-3583-4202-AA6B-36A5B077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l-NL" altLang="nl-NL" sz="3100" b="1" dirty="0">
                <a:solidFill>
                  <a:srgbClr val="FFFFFF"/>
                </a:solidFill>
              </a:rPr>
              <a:t>Methoden van kwaliteitsbewaking</a:t>
            </a:r>
            <a:endParaRPr lang="nl-NL" sz="3100" b="1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C379CC-F763-4250-9BCC-6FB13B687D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nl-NL" altLang="nl-NL" sz="2000" dirty="0"/>
              <a:t>Centrale toetsing</a:t>
            </a:r>
          </a:p>
          <a:p>
            <a:r>
              <a:rPr lang="nl-NL" altLang="nl-NL" sz="2000" dirty="0"/>
              <a:t>Decentrale toetsing</a:t>
            </a: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BDD7DF-B3D5-433B-8854-C350A2B04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441" y="59923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1C1DFE-B2F1-4534-BE03-9B668866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l-NL" altLang="nl-NL" sz="4000" b="1">
                <a:solidFill>
                  <a:srgbClr val="FFFFFF"/>
                </a:solidFill>
              </a:rPr>
              <a:t>Centrale toetsing</a:t>
            </a:r>
            <a:endParaRPr lang="nl-NL" sz="4000" b="1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54F7B-F414-431D-8EE5-83CF1EF7DE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nl-NL" sz="2000" b="1"/>
              <a:t>Verschillende keurmerken in de zorg</a:t>
            </a:r>
          </a:p>
          <a:p>
            <a:pPr lvl="2"/>
            <a:r>
              <a:rPr lang="nl-NL"/>
              <a:t>ISO certificering </a:t>
            </a:r>
          </a:p>
          <a:p>
            <a:pPr lvl="2"/>
            <a:r>
              <a:rPr lang="nl-NL"/>
              <a:t>Gouden en zilveren keurmerk in de zorg</a:t>
            </a:r>
          </a:p>
          <a:p>
            <a:pPr lvl="2"/>
            <a:r>
              <a:rPr lang="nl-NL"/>
              <a:t>NIAZ – accreditatie</a:t>
            </a:r>
          </a:p>
          <a:p>
            <a:pPr lvl="2"/>
            <a:r>
              <a:rPr lang="nl-NL"/>
              <a:t>Kwaliteitsregisters vb die van de V&amp;VN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27A07B-CF09-46FE-968A-0F598E4E4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4205" y="57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2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EED00F-465C-4A4A-97D3-9F936FF2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l-NL" altLang="nl-NL" sz="4000">
                <a:solidFill>
                  <a:srgbClr val="FFFFFF"/>
                </a:solidFill>
              </a:rPr>
              <a:t>Decentrale toetsing</a:t>
            </a:r>
            <a:endParaRPr lang="nl-NL" sz="400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4A5B79-4DBC-4117-BE9B-660842ADE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6494" y="218524"/>
            <a:ext cx="6555347" cy="6014552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nl-NL" sz="2000" dirty="0"/>
              <a:t>Afdelingsgebonden toetsing</a:t>
            </a:r>
          </a:p>
          <a:p>
            <a:pPr marL="0" indent="0">
              <a:buNone/>
              <a:defRPr/>
            </a:pPr>
            <a:r>
              <a:rPr lang="nl-NL" sz="2000" dirty="0"/>
              <a:t>	onderwerp is toegespitst op de afdeling</a:t>
            </a:r>
          </a:p>
          <a:p>
            <a:pPr>
              <a:defRPr/>
            </a:pPr>
            <a:r>
              <a:rPr lang="nl-NL" sz="2000" dirty="0"/>
              <a:t>Vijfstappen methode </a:t>
            </a:r>
          </a:p>
          <a:p>
            <a:pPr marL="0" indent="0">
              <a:buNone/>
              <a:defRPr/>
            </a:pPr>
            <a:r>
              <a:rPr lang="nl-NL" sz="2000" dirty="0"/>
              <a:t>	onderwerpen zijn vaak  afdelings overstijgend </a:t>
            </a:r>
          </a:p>
          <a:p>
            <a:pPr marL="0" indent="0">
              <a:buNone/>
              <a:defRPr/>
            </a:pPr>
            <a:endParaRPr lang="nl-NL" sz="2000" dirty="0"/>
          </a:p>
          <a:p>
            <a:pPr marL="0" indent="0">
              <a:buNone/>
              <a:defRPr/>
            </a:pPr>
            <a:r>
              <a:rPr lang="nl-NL" sz="2000" dirty="0"/>
              <a:t>Beide vormen zijn afgeleid van de cirkel van </a:t>
            </a:r>
            <a:r>
              <a:rPr lang="nl-NL" sz="2000" dirty="0" err="1"/>
              <a:t>Deming</a:t>
            </a:r>
            <a:endParaRPr lang="nl-NL" sz="2000" dirty="0"/>
          </a:p>
          <a:p>
            <a:pPr marL="0" indent="0">
              <a:buNone/>
              <a:defRPr/>
            </a:pPr>
            <a:r>
              <a:rPr lang="nl-NL" sz="2000" dirty="0"/>
              <a:t>	</a:t>
            </a:r>
          </a:p>
          <a:p>
            <a:pPr marL="0" indent="0">
              <a:buNone/>
              <a:defRPr/>
            </a:pPr>
            <a:endParaRPr lang="nl-NL" sz="2000" dirty="0"/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NL" sz="2000" dirty="0"/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NL" sz="2000" dirty="0"/>
              <a:t>Verantwoordelijkheid ligt bij de uitvoerders van de zorg </a:t>
            </a:r>
          </a:p>
          <a:p>
            <a:pPr>
              <a:buFont typeface="Times" panose="02020603050405020304" pitchFamily="18" charset="0"/>
              <a:buNone/>
              <a:defRPr/>
            </a:pPr>
            <a:r>
              <a:rPr lang="nl-NL" sz="2000" dirty="0"/>
              <a:t> bv verpleegkundigen die de toetsing uitvoeren</a:t>
            </a: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4531F6-17DE-459A-9240-70E004CF7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041" y="6034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E34A08-9447-4795-9D5E-CE9F5F45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l-NL" altLang="nl-NL" sz="4000">
                <a:solidFill>
                  <a:srgbClr val="FFFFFF"/>
                </a:solidFill>
              </a:rPr>
              <a:t>Standaarden en protocollen</a:t>
            </a:r>
            <a:endParaRPr lang="nl-NL" sz="400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3B1825-2B07-4851-A8E8-94C8A6AA62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6494" y="-314324"/>
            <a:ext cx="6555347" cy="6506208"/>
          </a:xfrm>
        </p:spPr>
        <p:txBody>
          <a:bodyPr anchor="ctr">
            <a:normAutofit/>
          </a:bodyPr>
          <a:lstStyle/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NL" sz="2000" i="1" dirty="0"/>
              <a:t>Kwaliteit van zorg wordt vooral  getoetst door de werkelijke situatie te vergelijken met de wenselijke situatie.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NL" sz="2000" dirty="0"/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NL" sz="2000" dirty="0"/>
              <a:t>Standaarden en Protocollen zijn goede uitgangspunten voor het weergeven van de werkelijke situatie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NL" sz="2000" dirty="0"/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NL" sz="2000" dirty="0"/>
              <a:t>In een protocol liggen de afspraken vast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NL" sz="2000" dirty="0"/>
              <a:t>Een standaard is een middel om de wenselijke situatie te benoemen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NL" sz="2000" dirty="0"/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NL" sz="2000" dirty="0"/>
              <a:t>Een standaard is de basis van een protocol</a:t>
            </a: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407F64-ADD4-4E7A-99B5-A54A96491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825" y="58311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9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565D49-1F51-49C4-AD04-F4D6142F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l-NL" sz="4000">
                <a:solidFill>
                  <a:srgbClr val="FFFFFF"/>
                </a:solidFill>
              </a:rPr>
              <a:t>EBP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A8DEBD-CC3C-4BC1-82ED-05E27FA351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nl-NL" sz="2000" dirty="0"/>
              <a:t>EBP:  	Evidence based practice</a:t>
            </a:r>
          </a:p>
          <a:p>
            <a:r>
              <a:rPr lang="nl-NL" sz="2000" dirty="0"/>
              <a:t>Doel: 	werken vanuit het weten dat iets zinvol is in plaats 	van te veronderstellen dat iets zinvol is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0566B8-A027-43F6-9D8A-102CF2335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394" y="61285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5B190A-E163-4755-A99B-529DFF67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l-NL" altLang="nl-NL" sz="2500">
                <a:solidFill>
                  <a:srgbClr val="FFFFFF"/>
                </a:solidFill>
              </a:rPr>
              <a:t>Rol deskundigen bij kwaliteitsbevordering</a:t>
            </a:r>
            <a:endParaRPr lang="nl-NL" sz="250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2A798-C323-4BE4-9852-DA5DB85CD3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5054" y="649480"/>
            <a:ext cx="6460552" cy="5546047"/>
          </a:xfrm>
        </p:spPr>
        <p:txBody>
          <a:bodyPr anchor="ctr">
            <a:normAutofit/>
          </a:bodyPr>
          <a:lstStyle/>
          <a:p>
            <a:r>
              <a:rPr lang="nl-NL" altLang="nl-NL" sz="2000" dirty="0"/>
              <a:t>Wat is deskundigheid voor jou?</a:t>
            </a:r>
          </a:p>
          <a:p>
            <a:endParaRPr lang="nl-NL" sz="2000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304550-FF0F-4F3A-9F71-DFA2119A5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441" y="572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Office PowerPoint</Application>
  <PresentationFormat>Breedbeeld</PresentationFormat>
  <Paragraphs>43</Paragraphs>
  <Slides>8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</vt:lpstr>
      <vt:lpstr>Kantoorthema</vt:lpstr>
      <vt:lpstr>Kwaliteitszorg deel 2</vt:lpstr>
      <vt:lpstr>Modellen en methoden van kwaliteitsbewaking</vt:lpstr>
      <vt:lpstr>Methoden van kwaliteitsbewaking</vt:lpstr>
      <vt:lpstr>Centrale toetsing</vt:lpstr>
      <vt:lpstr>Decentrale toetsing</vt:lpstr>
      <vt:lpstr>Standaarden en protocollen</vt:lpstr>
      <vt:lpstr>EBP</vt:lpstr>
      <vt:lpstr>Rol deskundigen bij kwaliteitsbevordering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Kwaliteitszorg deel 2</dc:title>
  <dc:creator>Fluit-van der Molen, Gerda</dc:creator>
  <cp:lastModifiedBy>Ester Varwijk</cp:lastModifiedBy>
  <cp:revision>3</cp:revision>
  <dcterms:created xsi:type="dcterms:W3CDTF">2020-12-18T14:59:01Z</dcterms:created>
  <dcterms:modified xsi:type="dcterms:W3CDTF">2021-02-02T20:14:23Z</dcterms:modified>
</cp:coreProperties>
</file>